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6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192880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английскому языку обучающихся 4 классов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5857892"/>
            <a:ext cx="5357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  22.11.2016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446590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Низкий процент качества:</a:t>
            </a:r>
          </a:p>
          <a:p>
            <a:endParaRPr lang="ru-RU" sz="4000" dirty="0" smtClean="0"/>
          </a:p>
          <a:p>
            <a:r>
              <a:rPr lang="ru-RU" sz="4000" dirty="0" smtClean="0"/>
              <a:t>- ООШ №1 – 5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Тимяшевская</a:t>
            </a:r>
            <a:r>
              <a:rPr lang="ru-RU" sz="4000" dirty="0" smtClean="0"/>
              <a:t> СОШ – 7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Нижнечершилинская</a:t>
            </a:r>
            <a:r>
              <a:rPr lang="ru-RU" sz="4000" dirty="0" smtClean="0"/>
              <a:t> ООШ - 25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Ново-Сережкинская</a:t>
            </a:r>
            <a:r>
              <a:rPr lang="ru-RU" sz="4000" dirty="0" smtClean="0"/>
              <a:t> ООШ– 25</a:t>
            </a:r>
          </a:p>
          <a:p>
            <a:pPr>
              <a:buFontTx/>
              <a:buChar char="-"/>
            </a:pPr>
            <a:r>
              <a:rPr lang="ru-RU" sz="4000" dirty="0" smtClean="0"/>
              <a:t>СОШ №8 -26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28604"/>
            <a:ext cx="6689845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Нулевой процент качества: </a:t>
            </a:r>
          </a:p>
          <a:p>
            <a:r>
              <a:rPr lang="ru-RU" sz="4000" b="1" dirty="0" smtClean="0"/>
              <a:t> </a:t>
            </a:r>
            <a:endParaRPr lang="ru-RU" sz="4000" dirty="0" smtClean="0"/>
          </a:p>
          <a:p>
            <a:r>
              <a:rPr lang="ru-RU" sz="4000" dirty="0" smtClean="0"/>
              <a:t>- Ивановская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Подлесная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Сугушлинская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Старокувакская</a:t>
            </a:r>
            <a:r>
              <a:rPr lang="ru-RU" sz="4000" dirty="0" smtClean="0"/>
              <a:t> СОШ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Урдалинская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Куакбашская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Старописьмянская</a:t>
            </a:r>
            <a:r>
              <a:rPr lang="ru-RU" sz="4000" dirty="0" smtClean="0"/>
              <a:t> ООШ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192880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английскому языку обучающихся 6 классов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5857892"/>
            <a:ext cx="5357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  22.11.2016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809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760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94 %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51%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Средняя оценка: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3,2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7" y="642922"/>
          <a:ext cx="7715303" cy="6100955"/>
        </p:xfrm>
        <a:graphic>
          <a:graphicData uri="http://schemas.openxmlformats.org/drawingml/2006/table">
            <a:tbl>
              <a:tblPr/>
              <a:tblGrid>
                <a:gridCol w="566234"/>
                <a:gridCol w="2063573"/>
                <a:gridCol w="679278"/>
                <a:gridCol w="679782"/>
                <a:gridCol w="679782"/>
                <a:gridCol w="608120"/>
                <a:gridCol w="643951"/>
                <a:gridCol w="575316"/>
                <a:gridCol w="643951"/>
                <a:gridCol w="575316"/>
              </a:tblGrid>
              <a:tr h="500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2,55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19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3,84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98,5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69,7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81,8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79,7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3,45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90,9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44,3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3,13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78,6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26,2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2,51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3,54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95,7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43,5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3,63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59,3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14480" y="142852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357168"/>
          <a:ext cx="7715303" cy="6143665"/>
        </p:xfrm>
        <a:graphic>
          <a:graphicData uri="http://schemas.openxmlformats.org/drawingml/2006/table">
            <a:tbl>
              <a:tblPr/>
              <a:tblGrid>
                <a:gridCol w="566234"/>
                <a:gridCol w="2063572"/>
                <a:gridCol w="679278"/>
                <a:gridCol w="679783"/>
                <a:gridCol w="679783"/>
                <a:gridCol w="608121"/>
                <a:gridCol w="643950"/>
                <a:gridCol w="575316"/>
                <a:gridCol w="643950"/>
                <a:gridCol w="575316"/>
              </a:tblGrid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3,34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86,3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88,9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2,67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66,7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Подлесная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2,78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55,6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22,2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Каркалинская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2,83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       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Керлигачская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       80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Тимяшевская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2,64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14415" y="285726"/>
          <a:ext cx="7715303" cy="5248601"/>
        </p:xfrm>
        <a:graphic>
          <a:graphicData uri="http://schemas.openxmlformats.org/drawingml/2006/table">
            <a:tbl>
              <a:tblPr/>
              <a:tblGrid>
                <a:gridCol w="566233"/>
                <a:gridCol w="2063572"/>
                <a:gridCol w="679279"/>
                <a:gridCol w="679782"/>
                <a:gridCol w="679782"/>
                <a:gridCol w="608121"/>
                <a:gridCol w="643951"/>
                <a:gridCol w="575316"/>
                <a:gridCol w="643951"/>
                <a:gridCol w="575316"/>
              </a:tblGrid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Зеленорощинская СОШ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3,38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92,3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46,2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28,6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83,3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16,7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Урмышлинская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28,6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2,55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54,5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84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 gridSpan="2"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136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361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199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81,44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31,69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515071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Лучшие результаты по средней оценке:</a:t>
            </a:r>
          </a:p>
          <a:p>
            <a:endParaRPr lang="ru-RU" sz="3600" dirty="0" smtClean="0"/>
          </a:p>
          <a:p>
            <a:r>
              <a:rPr lang="ru-RU" sz="4000" b="1" dirty="0" smtClean="0"/>
              <a:t>- </a:t>
            </a:r>
            <a:r>
              <a:rPr lang="ru-RU" sz="4000" dirty="0" err="1" smtClean="0"/>
              <a:t>Федотовская</a:t>
            </a:r>
            <a:r>
              <a:rPr lang="ru-RU" sz="4000" dirty="0" smtClean="0"/>
              <a:t> ООШ- 3,8</a:t>
            </a:r>
          </a:p>
          <a:p>
            <a:r>
              <a:rPr lang="ru-RU" sz="4000" dirty="0" smtClean="0"/>
              <a:t>- СОШ № 4 – 3,8</a:t>
            </a:r>
          </a:p>
          <a:p>
            <a:r>
              <a:rPr lang="ru-RU" sz="4000" dirty="0" smtClean="0"/>
              <a:t>- СОШ №2 – 3,84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Керлигачская</a:t>
            </a:r>
            <a:r>
              <a:rPr lang="ru-RU" sz="4000" dirty="0" smtClean="0"/>
              <a:t> ООШ – 4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Сарабикуловская</a:t>
            </a:r>
            <a:r>
              <a:rPr lang="ru-RU" sz="4000" dirty="0" smtClean="0"/>
              <a:t> ООШ – 5</a:t>
            </a:r>
          </a:p>
          <a:p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642918"/>
            <a:ext cx="771903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Лучшие результаты со 100 %</a:t>
            </a:r>
          </a:p>
          <a:p>
            <a:pPr algn="ctr"/>
            <a:r>
              <a:rPr lang="ru-RU" sz="3200" b="1" dirty="0" smtClean="0"/>
              <a:t> успеваемостью и с высоким качеством:</a:t>
            </a:r>
          </a:p>
          <a:p>
            <a:endParaRPr lang="ru-RU" b="1" dirty="0" smtClean="0"/>
          </a:p>
          <a:p>
            <a:endParaRPr lang="ru-RU" dirty="0" smtClean="0"/>
          </a:p>
          <a:p>
            <a:r>
              <a:rPr lang="ru-RU" sz="4000" dirty="0" smtClean="0"/>
              <a:t>- СОШ №4 – 72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Керлигачская</a:t>
            </a:r>
            <a:r>
              <a:rPr lang="ru-RU" sz="4000" dirty="0" smtClean="0"/>
              <a:t> ООШ – 80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Федотовская</a:t>
            </a:r>
            <a:r>
              <a:rPr lang="ru-RU" sz="4000" dirty="0" smtClean="0"/>
              <a:t>  ООШ – 80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Сарабикуловская</a:t>
            </a:r>
            <a:r>
              <a:rPr lang="ru-RU" sz="4000" dirty="0" smtClean="0"/>
              <a:t> ООШ - 100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702455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4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770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97 %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6459012" cy="597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Низкий процент качества:</a:t>
            </a:r>
            <a:endParaRPr lang="ru-RU" sz="4000" dirty="0" smtClean="0"/>
          </a:p>
          <a:p>
            <a:r>
              <a:rPr lang="ru-RU" sz="3600" b="1" dirty="0" smtClean="0"/>
              <a:t>- </a:t>
            </a:r>
            <a:r>
              <a:rPr lang="ru-RU" sz="3600" dirty="0" smtClean="0"/>
              <a:t>СОШ №8 -2</a:t>
            </a:r>
          </a:p>
          <a:p>
            <a:r>
              <a:rPr lang="ru-RU" sz="3600" dirty="0" smtClean="0"/>
              <a:t>- ООШ №1 – 5,6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Старокувакская</a:t>
            </a:r>
            <a:r>
              <a:rPr lang="ru-RU" sz="3600" dirty="0" smtClean="0"/>
              <a:t> СОШ – 10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Куакбашская</a:t>
            </a:r>
            <a:r>
              <a:rPr lang="ru-RU" sz="3600" dirty="0" smtClean="0"/>
              <a:t> ООШ – 16,7</a:t>
            </a:r>
          </a:p>
          <a:p>
            <a:r>
              <a:rPr lang="ru-RU" sz="3600" dirty="0" smtClean="0"/>
              <a:t>- СОШ №3 – 18,2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Подлесная</a:t>
            </a:r>
            <a:r>
              <a:rPr lang="ru-RU" sz="3600" dirty="0" smtClean="0"/>
              <a:t> ООШ – 22,2</a:t>
            </a:r>
          </a:p>
          <a:p>
            <a:r>
              <a:rPr lang="ru-RU" sz="3600" dirty="0" smtClean="0"/>
              <a:t>- СОШ №7  - 26,2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Зай-Каратайская</a:t>
            </a:r>
            <a:r>
              <a:rPr lang="ru-RU" sz="3600" dirty="0" smtClean="0"/>
              <a:t> ООШ – 28,6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Урмышлинская</a:t>
            </a:r>
            <a:r>
              <a:rPr lang="ru-RU" sz="3600" dirty="0" smtClean="0"/>
              <a:t> ООШ – 28,6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28604"/>
            <a:ext cx="6689845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Нулевой процент качества: </a:t>
            </a:r>
          </a:p>
          <a:p>
            <a:r>
              <a:rPr lang="ru-RU" sz="4000" b="1" dirty="0" smtClean="0"/>
              <a:t> </a:t>
            </a:r>
            <a:endParaRPr lang="ru-RU" sz="4000" dirty="0" smtClean="0"/>
          </a:p>
          <a:p>
            <a:r>
              <a:rPr lang="ru-RU" sz="4000" dirty="0" smtClean="0"/>
              <a:t>- Ивановская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Сугушлинская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Каркалинская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Старо-Иштерякская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Старо-Письмянская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Нижнечершилинская</a:t>
            </a:r>
            <a:r>
              <a:rPr lang="ru-RU" sz="4000" dirty="0" smtClean="0"/>
              <a:t> ООШ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192880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английскому языку обучающихся 8 классов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5857892"/>
            <a:ext cx="5357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  22.11.2016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классов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869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744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86 %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54%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Средняя оценка: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3,23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7" y="642922"/>
          <a:ext cx="7715303" cy="5590599"/>
        </p:xfrm>
        <a:graphic>
          <a:graphicData uri="http://schemas.openxmlformats.org/drawingml/2006/table">
            <a:tbl>
              <a:tblPr/>
              <a:tblGrid>
                <a:gridCol w="566234"/>
                <a:gridCol w="2063573"/>
                <a:gridCol w="679278"/>
                <a:gridCol w="679782"/>
                <a:gridCol w="679782"/>
                <a:gridCol w="608120"/>
                <a:gridCol w="643951"/>
                <a:gridCol w="575316"/>
                <a:gridCol w="643951"/>
                <a:gridCol w="575316"/>
              </a:tblGrid>
              <a:tr h="500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66,7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19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3,76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94,1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3,85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92,5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3,08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3,32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82,3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37,5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3,03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72,4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79,7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14480" y="142852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357168"/>
          <a:ext cx="7715303" cy="6143665"/>
        </p:xfrm>
        <a:graphic>
          <a:graphicData uri="http://schemas.openxmlformats.org/drawingml/2006/table">
            <a:tbl>
              <a:tblPr/>
              <a:tblGrid>
                <a:gridCol w="566234"/>
                <a:gridCol w="2063572"/>
                <a:gridCol w="679278"/>
                <a:gridCol w="679783"/>
                <a:gridCol w="679783"/>
                <a:gridCol w="608121"/>
                <a:gridCol w="643950"/>
                <a:gridCol w="575316"/>
                <a:gridCol w="643950"/>
                <a:gridCol w="575316"/>
              </a:tblGrid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4,34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87,7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2,55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85,7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42,9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Подлесная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Каркалинская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Керлигачская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Тимяшевская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2,77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90,9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3,71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57,1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14415" y="285726"/>
          <a:ext cx="7715303" cy="5767574"/>
        </p:xfrm>
        <a:graphic>
          <a:graphicData uri="http://schemas.openxmlformats.org/drawingml/2006/table">
            <a:tbl>
              <a:tblPr/>
              <a:tblGrid>
                <a:gridCol w="566233"/>
                <a:gridCol w="2063572"/>
                <a:gridCol w="679279"/>
                <a:gridCol w="679782"/>
                <a:gridCol w="679782"/>
                <a:gridCol w="608121"/>
                <a:gridCol w="643951"/>
                <a:gridCol w="575316"/>
                <a:gridCol w="643951"/>
                <a:gridCol w="575316"/>
              </a:tblGrid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Зеленорощинская СОШ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3,91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91,9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78,3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Урдалинская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Урмышлинская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84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4,33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 gridSpan="2"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82,65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515071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Лучшие результаты по средней оценке:</a:t>
            </a:r>
          </a:p>
          <a:p>
            <a:endParaRPr lang="ru-RU" sz="3600" dirty="0" smtClean="0"/>
          </a:p>
          <a:p>
            <a:r>
              <a:rPr lang="ru-RU" sz="3600" dirty="0" err="1" smtClean="0"/>
              <a:t>Шугуровская</a:t>
            </a:r>
            <a:r>
              <a:rPr lang="ru-RU" sz="3600" dirty="0" smtClean="0"/>
              <a:t> СОШ  - 3,91</a:t>
            </a:r>
          </a:p>
          <a:p>
            <a:endParaRPr lang="ru-RU" sz="3600" dirty="0" smtClean="0"/>
          </a:p>
          <a:p>
            <a:r>
              <a:rPr lang="ru-RU" sz="3600" dirty="0" err="1" smtClean="0"/>
              <a:t>Сарабикуловская</a:t>
            </a:r>
            <a:r>
              <a:rPr lang="ru-RU" sz="3600" dirty="0" smtClean="0"/>
              <a:t> ООШ – 4,33</a:t>
            </a:r>
          </a:p>
          <a:p>
            <a:endParaRPr lang="ru-RU" sz="3600" dirty="0" smtClean="0"/>
          </a:p>
          <a:p>
            <a:r>
              <a:rPr lang="ru-RU" sz="3600" dirty="0" smtClean="0"/>
              <a:t>Лицей №12 – 4,34</a:t>
            </a:r>
            <a:endParaRPr lang="ru-RU" sz="3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642918"/>
            <a:ext cx="7726089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Лучшие результаты со 100 %</a:t>
            </a:r>
          </a:p>
          <a:p>
            <a:pPr algn="ctr"/>
            <a:r>
              <a:rPr lang="ru-RU" sz="3200" b="1" dirty="0" smtClean="0"/>
              <a:t> успеваемостью и с высоким качеством:</a:t>
            </a:r>
          </a:p>
          <a:p>
            <a:endParaRPr lang="ru-RU" b="1" dirty="0" smtClean="0"/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sz="4000" dirty="0" smtClean="0"/>
              <a:t>Лицей №12 – 87,7 %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Сарабикуловская</a:t>
            </a:r>
            <a:r>
              <a:rPr lang="ru-RU" sz="4000" dirty="0" smtClean="0"/>
              <a:t> ООШ – 100%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428604"/>
            <a:ext cx="69294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процент выполнения: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58%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Средняя оценка: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3,43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070333" cy="6032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Низкий процент качества:</a:t>
            </a:r>
          </a:p>
          <a:p>
            <a:endParaRPr lang="ru-RU" sz="4000" dirty="0" smtClean="0"/>
          </a:p>
          <a:p>
            <a:pPr>
              <a:buFontTx/>
              <a:buChar char="-"/>
            </a:pPr>
            <a:r>
              <a:rPr lang="ru-RU" sz="3600" dirty="0" err="1" smtClean="0"/>
              <a:t>Нижнечершилинская</a:t>
            </a:r>
            <a:r>
              <a:rPr lang="ru-RU" sz="3600" dirty="0" smtClean="0"/>
              <a:t> ООШ – 10%</a:t>
            </a:r>
          </a:p>
          <a:p>
            <a:pPr>
              <a:buFontTx/>
              <a:buChar char="-"/>
            </a:pPr>
            <a:r>
              <a:rPr lang="ru-RU" sz="3600" dirty="0" err="1" smtClean="0"/>
              <a:t>Куакбашская</a:t>
            </a:r>
            <a:r>
              <a:rPr lang="ru-RU" sz="3600" dirty="0" smtClean="0"/>
              <a:t> ООШ – 12,5%</a:t>
            </a:r>
          </a:p>
          <a:p>
            <a:pPr>
              <a:buFontTx/>
              <a:buChar char="-"/>
            </a:pPr>
            <a:r>
              <a:rPr lang="ru-RU" sz="3600" dirty="0" err="1" smtClean="0"/>
              <a:t>Каркалинская</a:t>
            </a:r>
            <a:r>
              <a:rPr lang="ru-RU" sz="3600" dirty="0" smtClean="0"/>
              <a:t> ООШ – 16,7 %</a:t>
            </a:r>
          </a:p>
          <a:p>
            <a:pPr>
              <a:buFontTx/>
              <a:buChar char="-"/>
            </a:pPr>
            <a:r>
              <a:rPr lang="ru-RU" sz="3600" dirty="0" err="1" smtClean="0"/>
              <a:t>Сугушлинская</a:t>
            </a:r>
            <a:r>
              <a:rPr lang="ru-RU" sz="3600" dirty="0" smtClean="0"/>
              <a:t> ООШ – 16,7%</a:t>
            </a:r>
          </a:p>
          <a:p>
            <a:pPr>
              <a:buFontTx/>
              <a:buChar char="-"/>
            </a:pPr>
            <a:r>
              <a:rPr lang="ru-RU" sz="3600" dirty="0" smtClean="0"/>
              <a:t>СОШ №3 – 20%</a:t>
            </a:r>
          </a:p>
          <a:p>
            <a:pPr>
              <a:buFontTx/>
              <a:buChar char="-"/>
            </a:pPr>
            <a:r>
              <a:rPr lang="ru-RU" sz="3600" dirty="0" smtClean="0"/>
              <a:t>СОШ №5 – 24%</a:t>
            </a:r>
          </a:p>
          <a:p>
            <a:pPr>
              <a:buFontTx/>
              <a:buChar char="-"/>
            </a:pPr>
            <a:r>
              <a:rPr lang="ru-RU" sz="3600" dirty="0" err="1" smtClean="0"/>
              <a:t>Федотовская</a:t>
            </a:r>
            <a:r>
              <a:rPr lang="ru-RU" sz="3600" dirty="0" smtClean="0"/>
              <a:t> ООШ – 25%</a:t>
            </a:r>
          </a:p>
          <a:p>
            <a:pPr>
              <a:buFontTx/>
              <a:buChar char="-"/>
            </a:pPr>
            <a:r>
              <a:rPr lang="ru-RU" sz="3600" dirty="0" err="1" smtClean="0"/>
              <a:t>Тимяшевская</a:t>
            </a:r>
            <a:r>
              <a:rPr lang="ru-RU" sz="3600" dirty="0" smtClean="0"/>
              <a:t> СОШ – 27,3%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28604"/>
            <a:ext cx="6689845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Нулевой процент качества: </a:t>
            </a:r>
          </a:p>
          <a:p>
            <a:r>
              <a:rPr lang="ru-RU" sz="4000" b="1" dirty="0" smtClean="0"/>
              <a:t> </a:t>
            </a:r>
            <a:endParaRPr lang="ru-RU" sz="4000" dirty="0" smtClean="0"/>
          </a:p>
          <a:p>
            <a:pPr>
              <a:buFontTx/>
              <a:buChar char="-"/>
            </a:pPr>
            <a:r>
              <a:rPr lang="ru-RU" sz="4000" dirty="0" smtClean="0"/>
              <a:t>ООШ №1</a:t>
            </a:r>
          </a:p>
          <a:p>
            <a:pPr>
              <a:buFontTx/>
              <a:buChar char="-"/>
            </a:pPr>
            <a:r>
              <a:rPr lang="ru-RU" sz="4000" dirty="0" smtClean="0"/>
              <a:t>СОШ №13</a:t>
            </a:r>
          </a:p>
          <a:p>
            <a:pPr>
              <a:buFontTx/>
              <a:buChar char="-"/>
            </a:pPr>
            <a:r>
              <a:rPr lang="ru-RU" sz="4000" dirty="0" err="1" smtClean="0"/>
              <a:t>Подлесная</a:t>
            </a:r>
            <a:r>
              <a:rPr lang="ru-RU" sz="4000" dirty="0" smtClean="0"/>
              <a:t> ООШ</a:t>
            </a:r>
          </a:p>
          <a:p>
            <a:pPr>
              <a:buFontTx/>
              <a:buChar char="-"/>
            </a:pPr>
            <a:r>
              <a:rPr lang="ru-RU" sz="4000" dirty="0" err="1" smtClean="0"/>
              <a:t>Ново-Сережкинская</a:t>
            </a:r>
            <a:r>
              <a:rPr lang="ru-RU" sz="4000" dirty="0" smtClean="0"/>
              <a:t> ООШ</a:t>
            </a:r>
          </a:p>
          <a:p>
            <a:pPr>
              <a:buFontTx/>
              <a:buChar char="-"/>
            </a:pPr>
            <a:r>
              <a:rPr lang="ru-RU" sz="4000" dirty="0" err="1" smtClean="0"/>
              <a:t>Урмышлинская</a:t>
            </a:r>
            <a:r>
              <a:rPr lang="ru-RU" sz="4000" dirty="0" smtClean="0"/>
              <a:t> ООШ</a:t>
            </a:r>
          </a:p>
          <a:p>
            <a:pPr>
              <a:buFontTx/>
              <a:buChar char="-"/>
            </a:pPr>
            <a:r>
              <a:rPr lang="ru-RU" sz="4000" dirty="0" err="1" smtClean="0"/>
              <a:t>Старописьмянская</a:t>
            </a:r>
            <a:r>
              <a:rPr lang="ru-RU" sz="4000" dirty="0" smtClean="0"/>
              <a:t> ООШ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000108"/>
            <a:ext cx="726974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Средний процент  выполнения</a:t>
            </a:r>
          </a:p>
          <a:p>
            <a:pPr algn="ctr"/>
            <a:r>
              <a:rPr lang="ru-RU" sz="3600" b="1" dirty="0" smtClean="0"/>
              <a:t> по трем классам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54,33</a:t>
            </a:r>
          </a:p>
          <a:p>
            <a:pPr algn="ctr"/>
            <a:endParaRPr lang="ru-RU" sz="3600" b="1" dirty="0" smtClean="0"/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Средняя оценка по трем классам: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3,28</a:t>
            </a:r>
            <a:endParaRPr lang="ru-RU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2643182"/>
            <a:ext cx="5313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7" y="642922"/>
          <a:ext cx="7715303" cy="6100955"/>
        </p:xfrm>
        <a:graphic>
          <a:graphicData uri="http://schemas.openxmlformats.org/drawingml/2006/table">
            <a:tbl>
              <a:tblPr/>
              <a:tblGrid>
                <a:gridCol w="566234"/>
                <a:gridCol w="2063573"/>
                <a:gridCol w="679278"/>
                <a:gridCol w="679782"/>
                <a:gridCol w="679782"/>
                <a:gridCol w="608120"/>
                <a:gridCol w="643951"/>
                <a:gridCol w="575316"/>
                <a:gridCol w="643951"/>
                <a:gridCol w="575316"/>
              </a:tblGrid>
              <a:tr h="500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 (42 %)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10 (53 %)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1(5 %)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2,63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19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4 (7 %)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19 (31 %)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  (36 %)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16 (26%)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3,81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 (6%)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10 (56%)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7 (39%)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3,33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 (6 %)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 (26%)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16 (46%)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8 (23%)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3,85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 (8%)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18 (36%)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21 (42%)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 (20%)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3,62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 (2%)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18 (21%)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34 (40%)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32 (37%)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4,11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 (4%)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39 (41%)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40 (42%)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13 (14%)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3,64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10 (20%)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27 (54%)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12 (24%)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1(2%)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3,08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 (15%)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25 (42%)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 (33%)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 (10%)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3,38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56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 (2%)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8 (17%)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25 (53%)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13(28%)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4,06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14480" y="142852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357168"/>
          <a:ext cx="7715303" cy="6143665"/>
        </p:xfrm>
        <a:graphic>
          <a:graphicData uri="http://schemas.openxmlformats.org/drawingml/2006/table">
            <a:tbl>
              <a:tblPr/>
              <a:tblGrid>
                <a:gridCol w="566234"/>
                <a:gridCol w="2063572"/>
                <a:gridCol w="679278"/>
                <a:gridCol w="679783"/>
                <a:gridCol w="679783"/>
                <a:gridCol w="608121"/>
                <a:gridCol w="643950"/>
                <a:gridCol w="575316"/>
                <a:gridCol w="643950"/>
                <a:gridCol w="575316"/>
              </a:tblGrid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 (3%)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 (28%)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 (45%)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 (24%)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3,88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СОШ №13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 (19%)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14 (51%)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 (19%)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 (11%)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 (50%)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1(50%)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Подлесная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 (75%)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2,75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Каркалинская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 (33%)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4(67%)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3,66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Ново-Сережкинская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3(75%)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       17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Керлигачская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1(75%)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Сугушлинская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 (100%)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Тимяшевская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12(86%)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 (7%)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Старокувакская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 (100%)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515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Старо-Иштирякская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 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4(50%)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14415" y="285726"/>
          <a:ext cx="7715303" cy="6286547"/>
        </p:xfrm>
        <a:graphic>
          <a:graphicData uri="http://schemas.openxmlformats.org/drawingml/2006/table">
            <a:tbl>
              <a:tblPr/>
              <a:tblGrid>
                <a:gridCol w="566233"/>
                <a:gridCol w="2063572"/>
                <a:gridCol w="679279"/>
                <a:gridCol w="679782"/>
                <a:gridCol w="679782"/>
                <a:gridCol w="608121"/>
                <a:gridCol w="643951"/>
                <a:gridCol w="575316"/>
                <a:gridCol w="643951"/>
                <a:gridCol w="575316"/>
              </a:tblGrid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9700" algn="l"/>
                        </a:tabLs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Зеленорощинская СОШ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3(75%)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Шугуровская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СОШ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 (13%)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 (53%)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11 (29%)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 (5%)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3,26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Новочершилинская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нач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. школа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4(80%)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Урдалинская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5(100%)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Зай-Каратайская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4(57%)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3(43%)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3,42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7(100%)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Урмышлинская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2(40%)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3(60%)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Старописьмянская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 (33%)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2(67%)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2,66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844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Нижнечершилинская СОШ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1(12%)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5(63%)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2(25%)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1(20%)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3(60%)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Федотовская ООШ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1(33%)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2(67%)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3,66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973">
                <a:tc gridSpan="2"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64 (8 %)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300 (39%)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273 (36%)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128 (17%)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3,43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15" marR="43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51507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Лучшие результаты по средней оценке:</a:t>
            </a:r>
          </a:p>
          <a:p>
            <a:endParaRPr lang="ru-RU" sz="3600" dirty="0" smtClean="0"/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Керлигачская</a:t>
            </a:r>
            <a:r>
              <a:rPr lang="ru-RU" sz="3600" dirty="0" smtClean="0"/>
              <a:t> ООШ – 4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Старо-Иштерякская</a:t>
            </a:r>
            <a:r>
              <a:rPr lang="ru-RU" sz="3600" dirty="0" smtClean="0"/>
              <a:t> ООШ - 4</a:t>
            </a:r>
          </a:p>
          <a:p>
            <a:r>
              <a:rPr lang="ru-RU" sz="3600" dirty="0" smtClean="0"/>
              <a:t>- Гимназия №11 – 4,06 </a:t>
            </a:r>
          </a:p>
          <a:p>
            <a:r>
              <a:rPr lang="ru-RU" sz="3600" dirty="0" smtClean="0"/>
              <a:t>- СОШ №6 – 4,11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Сарабикуловская</a:t>
            </a:r>
            <a:r>
              <a:rPr lang="ru-RU" sz="3600" dirty="0" smtClean="0"/>
              <a:t> ООШ – 4,2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Новочершилинская</a:t>
            </a:r>
            <a:r>
              <a:rPr lang="ru-RU" sz="3600" dirty="0" smtClean="0"/>
              <a:t> </a:t>
            </a:r>
            <a:r>
              <a:rPr lang="ru-RU" sz="3600" dirty="0" err="1" smtClean="0"/>
              <a:t>нач.школа</a:t>
            </a:r>
            <a:r>
              <a:rPr lang="ru-RU" sz="3600" dirty="0" smtClean="0"/>
              <a:t> – 4,4</a:t>
            </a:r>
          </a:p>
          <a:p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642918"/>
            <a:ext cx="7709418" cy="5601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Лучшие результаты со 100 %</a:t>
            </a:r>
          </a:p>
          <a:p>
            <a:pPr algn="ctr"/>
            <a:r>
              <a:rPr lang="ru-RU" sz="3200" b="1" dirty="0" smtClean="0"/>
              <a:t> успеваемостью и с высоким качеством:</a:t>
            </a:r>
          </a:p>
          <a:p>
            <a:endParaRPr lang="ru-RU" b="1" dirty="0" smtClean="0"/>
          </a:p>
          <a:p>
            <a:endParaRPr lang="ru-RU" dirty="0" smtClean="0"/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Керлигачская</a:t>
            </a:r>
            <a:r>
              <a:rPr lang="ru-RU" sz="4000" dirty="0" smtClean="0"/>
              <a:t> ООШ - 100</a:t>
            </a:r>
          </a:p>
          <a:p>
            <a:pPr>
              <a:buFontTx/>
              <a:buChar char="-"/>
            </a:pPr>
            <a:r>
              <a:rPr lang="ru-RU" sz="4000" dirty="0" err="1" smtClean="0"/>
              <a:t>Каркалинская</a:t>
            </a:r>
            <a:r>
              <a:rPr lang="ru-RU" sz="4000" dirty="0" smtClean="0"/>
              <a:t> ООШ – 67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Федотовская</a:t>
            </a:r>
            <a:r>
              <a:rPr lang="ru-RU" sz="4000" dirty="0" smtClean="0"/>
              <a:t> ООШ - 67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Старо-Иштерякская</a:t>
            </a:r>
            <a:r>
              <a:rPr lang="ru-RU" sz="4000" dirty="0" smtClean="0"/>
              <a:t> ООШ - 75</a:t>
            </a:r>
          </a:p>
          <a:p>
            <a:pPr>
              <a:buFontTx/>
              <a:buChar char="-"/>
            </a:pPr>
            <a:r>
              <a:rPr lang="ru-RU" sz="4000" dirty="0" err="1" smtClean="0"/>
              <a:t>Зеленорщинская</a:t>
            </a:r>
            <a:r>
              <a:rPr lang="ru-RU" sz="4000" dirty="0" smtClean="0"/>
              <a:t> ООШ – 75</a:t>
            </a:r>
          </a:p>
          <a:p>
            <a:r>
              <a:rPr lang="ru-RU" sz="4000" dirty="0" smtClean="0"/>
              <a:t>- </a:t>
            </a:r>
            <a:r>
              <a:rPr lang="ru-RU" sz="4000" dirty="0" err="1" smtClean="0"/>
              <a:t>Новочершилинская</a:t>
            </a:r>
            <a:r>
              <a:rPr lang="ru-RU" sz="4000" dirty="0" smtClean="0"/>
              <a:t> </a:t>
            </a:r>
            <a:r>
              <a:rPr lang="ru-RU" sz="4000" dirty="0" err="1" smtClean="0"/>
              <a:t>нач</a:t>
            </a:r>
            <a:r>
              <a:rPr lang="ru-RU" sz="4000" dirty="0" smtClean="0"/>
              <a:t>. </a:t>
            </a:r>
            <a:r>
              <a:rPr lang="ru-RU" sz="4000" dirty="0" err="1" smtClean="0"/>
              <a:t>шк</a:t>
            </a:r>
            <a:r>
              <a:rPr lang="ru-RU" sz="4000" dirty="0" smtClean="0"/>
              <a:t>. - 80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8794" y="1285860"/>
            <a:ext cx="66452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Высокий процент качества </a:t>
            </a:r>
          </a:p>
          <a:p>
            <a:r>
              <a:rPr lang="ru-RU" sz="4000" b="1" dirty="0" smtClean="0"/>
              <a:t>среди городских школ </a:t>
            </a:r>
          </a:p>
          <a:p>
            <a:endParaRPr lang="ru-RU" sz="4000" dirty="0" smtClean="0"/>
          </a:p>
          <a:p>
            <a:r>
              <a:rPr lang="ru-RU" sz="4800" dirty="0" smtClean="0"/>
              <a:t>- Гимназия №11 –  81</a:t>
            </a:r>
          </a:p>
          <a:p>
            <a:r>
              <a:rPr lang="ru-RU" sz="4800" dirty="0" smtClean="0"/>
              <a:t>- СОШ №6 - 77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</TotalTime>
  <Words>1921</Words>
  <PresentationFormat>Экран (4:3)</PresentationFormat>
  <Paragraphs>1162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9</cp:revision>
  <dcterms:modified xsi:type="dcterms:W3CDTF">2017-01-27T08:40:46Z</dcterms:modified>
</cp:coreProperties>
</file>